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0"/>
  </p:notesMasterIdLst>
  <p:sldIdLst>
    <p:sldId id="256" r:id="rId2"/>
    <p:sldId id="260" r:id="rId3"/>
    <p:sldId id="261" r:id="rId4"/>
    <p:sldId id="281" r:id="rId5"/>
    <p:sldId id="274" r:id="rId6"/>
    <p:sldId id="275" r:id="rId7"/>
    <p:sldId id="276" r:id="rId8"/>
    <p:sldId id="277" r:id="rId9"/>
    <p:sldId id="278" r:id="rId10"/>
    <p:sldId id="271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4" r:id="rId19"/>
    <p:sldId id="303" r:id="rId20"/>
    <p:sldId id="292" r:id="rId21"/>
    <p:sldId id="293" r:id="rId22"/>
    <p:sldId id="257" r:id="rId23"/>
    <p:sldId id="258" r:id="rId24"/>
    <p:sldId id="269" r:id="rId25"/>
    <p:sldId id="270" r:id="rId26"/>
    <p:sldId id="263" r:id="rId27"/>
    <p:sldId id="295" r:id="rId28"/>
    <p:sldId id="262" r:id="rId29"/>
    <p:sldId id="296" r:id="rId30"/>
    <p:sldId id="297" r:id="rId31"/>
    <p:sldId id="259" r:id="rId32"/>
    <p:sldId id="298" r:id="rId33"/>
    <p:sldId id="299" r:id="rId34"/>
    <p:sldId id="300" r:id="rId35"/>
    <p:sldId id="301" r:id="rId36"/>
    <p:sldId id="264" r:id="rId37"/>
    <p:sldId id="302" r:id="rId38"/>
    <p:sldId id="26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D1E303D-82BB-1845-B973-EE00AB591F41}">
          <p14:sldIdLst>
            <p14:sldId id="256"/>
            <p14:sldId id="260"/>
            <p14:sldId id="261"/>
            <p14:sldId id="281"/>
            <p14:sldId id="274"/>
            <p14:sldId id="275"/>
            <p14:sldId id="276"/>
            <p14:sldId id="277"/>
            <p14:sldId id="278"/>
            <p14:sldId id="271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303"/>
            <p14:sldId id="292"/>
            <p14:sldId id="293"/>
            <p14:sldId id="257"/>
            <p14:sldId id="258"/>
            <p14:sldId id="269"/>
            <p14:sldId id="270"/>
            <p14:sldId id="263"/>
            <p14:sldId id="295"/>
            <p14:sldId id="262"/>
            <p14:sldId id="296"/>
            <p14:sldId id="297"/>
            <p14:sldId id="259"/>
            <p14:sldId id="298"/>
            <p14:sldId id="299"/>
            <p14:sldId id="300"/>
            <p14:sldId id="301"/>
            <p14:sldId id="264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2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7249A-8D9F-0B43-AA6F-DF37071DD111}" type="datetimeFigureOut">
              <a:rPr lang="es-ES" smtClean="0"/>
              <a:t>20/3/23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6270-25C2-8B47-97A0-6EA683ABF0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02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www.popsci.com</a:t>
            </a:r>
            <a:r>
              <a:rPr lang="es-ES" dirty="0"/>
              <a:t>/</a:t>
            </a:r>
            <a:r>
              <a:rPr lang="es-ES" dirty="0" err="1"/>
              <a:t>watch-brief-history-drone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B6270-25C2-8B47-97A0-6EA683ABF0B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19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Forma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6FAD370-C48A-4143-AAD4-61CEE9DC429A}" type="slidenum">
              <a:rPr lang="es-ES"/>
              <a:pPr eaLnBrk="1" hangingPunct="1"/>
              <a:t>11</a:t>
            </a:fld>
            <a:endParaRPr lang="es-ES"/>
          </a:p>
        </p:txBody>
      </p:sp>
      <p:sp>
        <p:nvSpPr>
          <p:cNvPr id="22530" name="22529 Rectángulo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headEnd type="none" w="med" len="med"/>
            <a:tailEnd type="none" w="med" len="med"/>
          </a:ln>
        </p:spPr>
      </p:sp>
      <p:sp>
        <p:nvSpPr>
          <p:cNvPr id="26627" name="26626 Rectángulo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Let’s see the main components of an UAV: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First of all, there is the aerial platform that carries all the other components.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The Flight Computer System is in charge of the flight management and navigation.</a:t>
            </a:r>
            <a:r>
              <a:rPr lang="es-ES">
                <a:latin typeface="Calibri" charset="0"/>
                <a:cs typeface="Times New Roman" charset="0"/>
              </a:rPr>
              <a:t> 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Mission/Payload Control System: Manages the mission and the payload.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Payload: Different sensors: CCD, CMOS, IR, termal, etc.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Communication System: Communicates the UAV with the base station and other aircrafts.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Finally the Base station: responsible of mission supervision and management.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</a:pPr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Forma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6FAD370-C48A-4143-AAD4-61CEE9DC429A}" type="slidenum">
              <a:rPr lang="es-ES"/>
              <a:pPr eaLnBrk="1" hangingPunct="1"/>
              <a:t>12</a:t>
            </a:fld>
            <a:endParaRPr lang="es-ES"/>
          </a:p>
        </p:txBody>
      </p:sp>
      <p:sp>
        <p:nvSpPr>
          <p:cNvPr id="22530" name="22529 Rectángulo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headEnd type="none" w="med" len="med"/>
            <a:tailEnd type="none" w="med" len="med"/>
          </a:ln>
        </p:spPr>
      </p:sp>
      <p:sp>
        <p:nvSpPr>
          <p:cNvPr id="26627" name="26626 Rectángulo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Let’s see the main components of an UAV: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First of all, there is the aerial platform that carries all the other components.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The Flight Computer System is in charge of the flight management and navigation.</a:t>
            </a:r>
            <a:r>
              <a:rPr lang="es-ES">
                <a:latin typeface="Calibri" charset="0"/>
                <a:cs typeface="Times New Roman" charset="0"/>
              </a:rPr>
              <a:t> 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Mission/Payload Control System: Manages the mission and the payload.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Payload: Different sensors: CCD, CMOS, IR, termal, etc.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Communication System: Communicates the UAV with the base station and other aircrafts.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Finally the Base station: responsible of mission supervision and management.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</a:pPr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Forma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6FAD370-C48A-4143-AAD4-61CEE9DC429A}" type="slidenum">
              <a:rPr lang="es-ES"/>
              <a:pPr eaLnBrk="1" hangingPunct="1"/>
              <a:t>13</a:t>
            </a:fld>
            <a:endParaRPr lang="es-ES"/>
          </a:p>
        </p:txBody>
      </p:sp>
      <p:sp>
        <p:nvSpPr>
          <p:cNvPr id="22530" name="22529 Rectángulo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headEnd type="none" w="med" len="med"/>
            <a:tailEnd type="none" w="med" len="med"/>
          </a:ln>
        </p:spPr>
      </p:sp>
      <p:sp>
        <p:nvSpPr>
          <p:cNvPr id="26627" name="26626 Rectángulo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Let’s see the main components of an UAV: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First of all, there is the aerial platform that carries all the other components.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The Flight Computer System is in charge of the flight management and navigation.</a:t>
            </a:r>
            <a:r>
              <a:rPr lang="es-ES">
                <a:latin typeface="Calibri" charset="0"/>
                <a:cs typeface="Times New Roman" charset="0"/>
              </a:rPr>
              <a:t> 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Mission/Payload Control System: Manages the mission and the payload.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Payload: Different sensors: CCD, CMOS, IR, termal, etc.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Communication System: Communicates the UAV with the base station and other aircrafts.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>
                <a:latin typeface="Calibri" charset="0"/>
                <a:cs typeface="Times New Roman" charset="0"/>
              </a:rPr>
              <a:t>Finally the Base station: responsible of mission supervision and management.</a:t>
            </a:r>
            <a:endParaRPr lang="es-ES">
              <a:latin typeface="Calibri" charset="0"/>
              <a:cs typeface="Times New Roman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</a:pPr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B6270-25C2-8B47-97A0-6EA683ABF0B9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96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https</a:t>
            </a:r>
            <a:r>
              <a:rPr lang="es-ES" dirty="0"/>
              <a:t>://</a:t>
            </a:r>
            <a:r>
              <a:rPr lang="es-ES" dirty="0" err="1"/>
              <a:t>www.youtube.com</a:t>
            </a:r>
            <a:r>
              <a:rPr lang="es-ES" dirty="0"/>
              <a:t>/</a:t>
            </a:r>
            <a:r>
              <a:rPr lang="es-ES" dirty="0" err="1"/>
              <a:t>watch?v</a:t>
            </a:r>
            <a:r>
              <a:rPr lang="es-ES" dirty="0"/>
              <a:t>=</a:t>
            </a:r>
            <a:r>
              <a:rPr lang="es-ES" dirty="0" err="1"/>
              <a:t>eYotEDFOcdI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B6270-25C2-8B47-97A0-6EA683ABF0B9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1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March 20,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March 20,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IiCrziMjbQ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icjvpOWijRo" TargetMode="External"/><Relationship Id="rId4" Type="http://schemas.openxmlformats.org/officeDocument/2006/relationships/hyperlink" Target="https://www.youtube.com/watch?v=du7wJX6hEP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reErPZXotk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/>
              <a:t>Drons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i="1" dirty="0"/>
              <a:t>Tecnologia per un futur millor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98636" y="6051631"/>
            <a:ext cx="3491880" cy="620688"/>
            <a:chOff x="35496" y="44624"/>
            <a:chExt cx="3491880" cy="620688"/>
          </a:xfrm>
        </p:grpSpPr>
        <p:sp>
          <p:nvSpPr>
            <p:cNvPr id="4" name="Rectángulo 3"/>
            <p:cNvSpPr/>
            <p:nvPr/>
          </p:nvSpPr>
          <p:spPr>
            <a:xfrm>
              <a:off x="35496" y="44624"/>
              <a:ext cx="3491880" cy="62068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EETAC - Estudis d'Enginyeria de Telecomunicacio i Aeronautic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496" y="44624"/>
              <a:ext cx="3476625" cy="571501"/>
            </a:xfrm>
            <a:prstGeom prst="rect">
              <a:avLst/>
            </a:prstGeom>
            <a:noFill/>
          </p:spPr>
        </p:pic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17" y="5772792"/>
            <a:ext cx="2645668" cy="8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1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Actituds de l’avió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643192" cy="2836912"/>
          </a:xfrm>
        </p:spPr>
        <p:txBody>
          <a:bodyPr>
            <a:normAutofit fontScale="85000" lnSpcReduction="20000"/>
          </a:bodyPr>
          <a:lstStyle/>
          <a:p>
            <a:r>
              <a:rPr lang="ca-ES"/>
              <a:t>Dels tres eixos de l’avió </a:t>
            </a:r>
            <a:r>
              <a:rPr lang="ca-ES">
                <a:sym typeface="Wingdings" pitchFamily="2" charset="2"/>
              </a:rPr>
              <a:t></a:t>
            </a:r>
            <a:r>
              <a:rPr lang="ca-ES"/>
              <a:t> tres tipus de moviment </a:t>
            </a:r>
            <a:r>
              <a:rPr lang="ca-ES">
                <a:sym typeface="Wingdings" pitchFamily="2" charset="2"/>
              </a:rPr>
              <a:t> tres superficies de control</a:t>
            </a:r>
          </a:p>
          <a:p>
            <a:r>
              <a:rPr lang="ca-ES">
                <a:sym typeface="Wingdings" pitchFamily="2" charset="2"/>
              </a:rPr>
              <a:t>Aileron Roll (balanceig)</a:t>
            </a:r>
          </a:p>
          <a:p>
            <a:pPr lvl="1"/>
            <a:r>
              <a:rPr lang="ca-ES">
                <a:sym typeface="Wingdings" pitchFamily="2" charset="2"/>
              </a:rPr>
              <a:t>{-180,180}º</a:t>
            </a:r>
          </a:p>
          <a:p>
            <a:r>
              <a:rPr lang="ca-ES">
                <a:sym typeface="Wingdings" pitchFamily="2" charset="2"/>
              </a:rPr>
              <a:t>Elevator Pitch (capcineig) </a:t>
            </a:r>
          </a:p>
          <a:p>
            <a:pPr lvl="1"/>
            <a:r>
              <a:rPr lang="ca-ES">
                <a:sym typeface="Wingdings" pitchFamily="2" charset="2"/>
              </a:rPr>
              <a:t>{-90,90}º</a:t>
            </a:r>
          </a:p>
          <a:p>
            <a:r>
              <a:rPr lang="ca-ES">
                <a:sym typeface="Wingdings" pitchFamily="2" charset="2"/>
              </a:rPr>
              <a:t>Rudder  Yaw (guinyada)</a:t>
            </a:r>
          </a:p>
          <a:p>
            <a:pPr lvl="1"/>
            <a:r>
              <a:rPr lang="ca-ES">
                <a:sym typeface="Wingdings" pitchFamily="2" charset="2"/>
              </a:rPr>
              <a:t>{0-360}º</a:t>
            </a:r>
            <a:endParaRPr lang="ca-ES"/>
          </a:p>
        </p:txBody>
      </p:sp>
      <p:pic>
        <p:nvPicPr>
          <p:cNvPr id="6" name="5 Marcador de contenido" descr="axis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11560" y="4293096"/>
            <a:ext cx="6761212" cy="2344188"/>
          </a:xfrm>
        </p:spPr>
      </p:pic>
      <p:sp>
        <p:nvSpPr>
          <p:cNvPr id="2050" name="AutoShape 2" descr="http://i.stack.imgur.com/8OWa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2052" name="AutoShape 4" descr="http://i.stack.imgur.com/8OWa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4098" name="Picture 2" descr="http://www.langleyflyingschool.com/Images/Flight%20Training%20Manual/Aircraft%20Ax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132856"/>
            <a:ext cx="2689176" cy="2160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14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4097 Forma"/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pPr defTabSz="914400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US" sz="3200" dirty="0"/>
              <a:t>Components d’un UAV</a:t>
            </a:r>
            <a:endParaRPr lang="es-ES" sz="3200" dirty="0"/>
          </a:p>
        </p:txBody>
      </p:sp>
      <p:pic>
        <p:nvPicPr>
          <p:cNvPr id="7173" name="Picture 5" descr="esquema_u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3" y="1431477"/>
            <a:ext cx="7108963" cy="38710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327122" y="5423468"/>
            <a:ext cx="7108963" cy="156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600" dirty="0"/>
              <a:t>Plataforma aèria 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600" dirty="0"/>
              <a:t>Flight Computer System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600" dirty="0"/>
              <a:t>També anomenat pilot automàtic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600" dirty="0"/>
              <a:t>A càrrec del vol del UAV</a:t>
            </a: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85858191"/>
      </p:ext>
    </p:extLst>
  </p:cSld>
  <p:clrMapOvr>
    <a:masterClrMapping/>
  </p:clrMapOvr>
  <p:transition advTm="42343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4097 Forma"/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3200" dirty="0"/>
              <a:t>Components d’un UAV</a:t>
            </a:r>
            <a:endParaRPr lang="es-ES" sz="3200" dirty="0"/>
          </a:p>
        </p:txBody>
      </p:sp>
      <p:pic>
        <p:nvPicPr>
          <p:cNvPr id="7173" name="Picture 5" descr="esquema_u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3" y="1431477"/>
            <a:ext cx="7108963" cy="38710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327122" y="5423468"/>
            <a:ext cx="7108963" cy="1529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400" dirty="0"/>
              <a:t>Carrega de pagament (</a:t>
            </a:r>
            <a:r>
              <a:rPr lang="ca-ES" sz="1400" dirty="0" err="1"/>
              <a:t>Payload</a:t>
            </a:r>
            <a:r>
              <a:rPr lang="ca-ES" sz="1400" dirty="0"/>
              <a:t>)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400" dirty="0"/>
              <a:t>La part del sistema que “fa” la feina.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400" dirty="0"/>
              <a:t>Diferent sensors: CCD, CMOS, IR, tèrmica, etc.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400" dirty="0"/>
              <a:t>Pot incloure algun ordinador addicional per controlar i processar les dades d’aquests sensors (Control de Missió i </a:t>
            </a:r>
            <a:r>
              <a:rPr lang="ca-ES" sz="1400" dirty="0" err="1"/>
              <a:t>Payload</a:t>
            </a:r>
            <a:r>
              <a:rPr lang="ca-ES" sz="1400" dirty="0"/>
              <a:t>)</a:t>
            </a:r>
          </a:p>
          <a:p>
            <a:endParaRPr lang="es-ES" sz="700" dirty="0"/>
          </a:p>
        </p:txBody>
      </p:sp>
    </p:spTree>
    <p:extLst>
      <p:ext uri="{BB962C8B-B14F-4D97-AF65-F5344CB8AC3E}">
        <p14:creationId xmlns:p14="http://schemas.microsoft.com/office/powerpoint/2010/main" val="1570150308"/>
      </p:ext>
    </p:extLst>
  </p:cSld>
  <p:clrMapOvr>
    <a:masterClrMapping/>
  </p:clrMapOvr>
  <p:transition advTm="42343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4097 Forma"/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3200" dirty="0"/>
              <a:t>Components d’un UAV</a:t>
            </a:r>
            <a:endParaRPr lang="es-ES" sz="3200" dirty="0"/>
          </a:p>
        </p:txBody>
      </p:sp>
      <p:pic>
        <p:nvPicPr>
          <p:cNvPr id="7173" name="Picture 5" descr="esquema_u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23" y="1431477"/>
            <a:ext cx="7108963" cy="38710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327122" y="5423468"/>
            <a:ext cx="7108963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600" dirty="0"/>
              <a:t>Sistema de comunicació</a:t>
            </a:r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600" dirty="0"/>
              <a:t>Transmet ordres i dades entre la plataforma i la estació de terra.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ca-ES" sz="1600" dirty="0"/>
              <a:t>Estació de terra</a:t>
            </a:r>
            <a:endParaRPr lang="ca-ES" dirty="0"/>
          </a:p>
          <a:p>
            <a:pPr marL="685800" lvl="1" indent="-228600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Char char="l"/>
            </a:pPr>
            <a:r>
              <a:rPr lang="ca-ES" sz="1600" dirty="0"/>
              <a:t>Supervisió i control de la missió.	</a:t>
            </a:r>
            <a:endParaRPr lang="es-ES" sz="500" dirty="0"/>
          </a:p>
        </p:txBody>
      </p:sp>
    </p:spTree>
    <p:extLst>
      <p:ext uri="{BB962C8B-B14F-4D97-AF65-F5344CB8AC3E}">
        <p14:creationId xmlns:p14="http://schemas.microsoft.com/office/powerpoint/2010/main" val="3350958695"/>
      </p:ext>
    </p:extLst>
  </p:cSld>
  <p:clrMapOvr>
    <a:masterClrMapping/>
  </p:clrMapOvr>
  <p:transition advTm="4234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5" y="1350147"/>
            <a:ext cx="8950123" cy="5034445"/>
          </a:xfrm>
          <a:prstGeom prst="rect">
            <a:avLst/>
          </a:prstGeom>
        </p:spPr>
      </p:pic>
      <p:sp>
        <p:nvSpPr>
          <p:cNvPr id="4" name="4097 Forma"/>
          <p:cNvSpPr txBox="1">
            <a:spLocks noChangeArrowheads="1"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ca-ES" sz="3200" dirty="0"/>
              <a:t>Components d’un UAV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528415" y="6453240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400"/>
              <a:t>Estació de terra d’un UAV MQ-9 Reaper</a:t>
            </a:r>
          </a:p>
        </p:txBody>
      </p:sp>
    </p:spTree>
    <p:extLst>
      <p:ext uri="{BB962C8B-B14F-4D97-AF65-F5344CB8AC3E}">
        <p14:creationId xmlns:p14="http://schemas.microsoft.com/office/powerpoint/2010/main" val="235177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55" y="1291773"/>
            <a:ext cx="8263063" cy="5134393"/>
          </a:xfrm>
          <a:prstGeom prst="rect">
            <a:avLst/>
          </a:prstGeom>
        </p:spPr>
      </p:pic>
      <p:sp>
        <p:nvSpPr>
          <p:cNvPr id="4" name="4097 Forma"/>
          <p:cNvSpPr txBox="1">
            <a:spLocks noChangeArrowheads="1"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ca-ES" sz="3200" dirty="0"/>
              <a:t>Components d’un UAV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940291" y="6453240"/>
            <a:ext cx="3048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400" dirty="0"/>
              <a:t>Controlador de vol d’un DJI </a:t>
            </a:r>
            <a:r>
              <a:rPr lang="ca-ES" sz="1400" dirty="0" err="1"/>
              <a:t>Inspire</a:t>
            </a:r>
            <a:r>
              <a:rPr lang="ca-ES" sz="1400" dirty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59682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Sensors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a-ES" dirty="0"/>
              <a:t>IMU (</a:t>
            </a:r>
            <a:r>
              <a:rPr lang="ca-ES" dirty="0" err="1"/>
              <a:t>inertial</a:t>
            </a:r>
            <a:r>
              <a:rPr lang="ca-ES" dirty="0"/>
              <a:t> </a:t>
            </a:r>
            <a:r>
              <a:rPr lang="ca-ES" dirty="0" err="1"/>
              <a:t>measurement</a:t>
            </a:r>
            <a:r>
              <a:rPr lang="ca-ES" dirty="0"/>
              <a:t> unit)</a:t>
            </a:r>
          </a:p>
          <a:p>
            <a:pPr lvl="1"/>
            <a:r>
              <a:rPr lang="ca-ES" dirty="0"/>
              <a:t>Acceleròmetre</a:t>
            </a:r>
          </a:p>
          <a:p>
            <a:pPr lvl="2"/>
            <a:r>
              <a:rPr lang="ca-ES" dirty="0"/>
              <a:t>Mesura les acceleracions que rep el UAV.</a:t>
            </a:r>
          </a:p>
          <a:p>
            <a:pPr lvl="2"/>
            <a:r>
              <a:rPr lang="ca-ES" dirty="0"/>
              <a:t>Integrant podem obtindré les velocitats i les posicions (però té molt error acumulatiu)</a:t>
            </a:r>
          </a:p>
          <a:p>
            <a:pPr lvl="1"/>
            <a:r>
              <a:rPr lang="ca-ES" dirty="0"/>
              <a:t>Giroscopi</a:t>
            </a:r>
          </a:p>
          <a:p>
            <a:pPr lvl="2"/>
            <a:r>
              <a:rPr lang="ca-ES" dirty="0"/>
              <a:t>Mesura la orientació del UAV.</a:t>
            </a:r>
          </a:p>
          <a:p>
            <a:r>
              <a:rPr lang="ca-ES" dirty="0"/>
              <a:t>Sensors de distancia (sonar)</a:t>
            </a:r>
          </a:p>
          <a:p>
            <a:pPr lvl="1"/>
            <a:r>
              <a:rPr lang="ca-ES" dirty="0"/>
              <a:t>Permet saber l’alçada del vol</a:t>
            </a:r>
          </a:p>
          <a:p>
            <a:pPr lvl="1"/>
            <a:r>
              <a:rPr lang="ca-ES" dirty="0"/>
              <a:t>També es pot fer servir un sensor de pressió baromètrica.</a:t>
            </a:r>
          </a:p>
          <a:p>
            <a:r>
              <a:rPr lang="ca-ES" dirty="0"/>
              <a:t>GPS</a:t>
            </a:r>
          </a:p>
          <a:p>
            <a:pPr lvl="1"/>
            <a:r>
              <a:rPr lang="ca-ES" dirty="0"/>
              <a:t>Permet tindre la posició absoluta en longitud i latitud amb una certa precisió.</a:t>
            </a:r>
          </a:p>
          <a:p>
            <a:r>
              <a:rPr lang="ca-ES" dirty="0"/>
              <a:t>Càmera</a:t>
            </a:r>
          </a:p>
          <a:p>
            <a:pPr lvl="1"/>
            <a:r>
              <a:rPr lang="ca-ES" dirty="0"/>
              <a:t>Els </a:t>
            </a:r>
            <a:r>
              <a:rPr lang="ca-ES" dirty="0" err="1"/>
              <a:t>drones</a:t>
            </a:r>
            <a:r>
              <a:rPr lang="ca-ES" dirty="0"/>
              <a:t> mes avançats poden extreure els moviments a partir de la imatge.</a:t>
            </a:r>
          </a:p>
        </p:txBody>
      </p:sp>
    </p:spTree>
    <p:extLst>
      <p:ext uri="{BB962C8B-B14F-4D97-AF65-F5344CB8AC3E}">
        <p14:creationId xmlns:p14="http://schemas.microsoft.com/office/powerpoint/2010/main" val="370414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Acelerometre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Mesura totes les forces externes que actuen sobre l’objecte (inclosa la gravetat)</a:t>
            </a:r>
          </a:p>
          <a:p>
            <a:pPr lvl="1"/>
            <a:r>
              <a:rPr lang="ca-ES" dirty="0"/>
              <a:t>Permet saber si hem girat o no un mòbil.</a:t>
            </a:r>
          </a:p>
          <a:p>
            <a:r>
              <a:rPr lang="ca-ES" dirty="0"/>
              <a:t>Hem de restar la gravetat per obtenir la acceleració inercial (la deguda al moviment).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42" y="3692548"/>
            <a:ext cx="5894633" cy="29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6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Giroscopi</a:t>
            </a:r>
          </a:p>
        </p:txBody>
      </p:sp>
      <p:pic>
        <p:nvPicPr>
          <p:cNvPr id="6" name="Marcador de contenido 5" descr="Gyroscope_operatio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75" r="-34375"/>
          <a:stretch>
            <a:fillRect/>
          </a:stretch>
        </p:blipFill>
        <p:spPr>
          <a:xfrm>
            <a:off x="1658305" y="3111942"/>
            <a:ext cx="5929052" cy="3513513"/>
          </a:xfr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dirty="0"/>
              <a:t>Mesura la orientació (angles).</a:t>
            </a:r>
          </a:p>
          <a:p>
            <a:r>
              <a:rPr lang="ca-ES" dirty="0"/>
              <a:t>Es un un disc girant en un suport de </a:t>
            </a:r>
            <a:r>
              <a:rPr lang="ca-ES" dirty="0" err="1"/>
              <a:t>Cardano</a:t>
            </a:r>
            <a:r>
              <a:rPr lang="ca-ES" dirty="0"/>
              <a:t> (o </a:t>
            </a:r>
            <a:r>
              <a:rPr lang="ca-ES" dirty="0" err="1"/>
              <a:t>gimbal</a:t>
            </a:r>
            <a:r>
              <a:rPr lang="ca-ES" dirty="0"/>
              <a:t>), que li permet girar lliurement en les 3 dimensions.</a:t>
            </a:r>
          </a:p>
          <a:p>
            <a:r>
              <a:rPr lang="ca-ES" dirty="0"/>
              <a:t>Manté la orientació inicial degut al moment angular.</a:t>
            </a:r>
          </a:p>
        </p:txBody>
      </p:sp>
    </p:spTree>
    <p:extLst>
      <p:ext uri="{BB962C8B-B14F-4D97-AF65-F5344CB8AC3E}">
        <p14:creationId xmlns:p14="http://schemas.microsoft.com/office/powerpoint/2010/main" val="790045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99225-E19F-0490-89D4-72F90D4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Giroscopi</a:t>
            </a:r>
            <a:endParaRPr lang="es-ES_tradnl" dirty="0"/>
          </a:p>
        </p:txBody>
      </p:sp>
      <p:pic>
        <p:nvPicPr>
          <p:cNvPr id="4" name="SnapSave.io-Giroscopo-(480p).mp4">
            <a:hlinkClick r:id="" action="ppaction://media"/>
            <a:extLst>
              <a:ext uri="{FF2B5EF4-FFF2-40B4-BE49-F238E27FC236}">
                <a16:creationId xmlns:a16="http://schemas.microsoft.com/office/drawing/2014/main" id="{B6D88A1A-6784-CAEB-AFD5-A2DD47C1BB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5613"/>
            <a:ext cx="8229600" cy="4624387"/>
          </a:xfrm>
        </p:spPr>
      </p:pic>
    </p:spTree>
    <p:extLst>
      <p:ext uri="{BB962C8B-B14F-4D97-AF65-F5344CB8AC3E}">
        <p14:creationId xmlns:p14="http://schemas.microsoft.com/office/powerpoint/2010/main" val="21057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Que es un Drone o UAV?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Un drone o UAV (de les sigles Unmanned Aircraft Vehicle) es un vehicle aeri capaç de volar sense un pilot humà a bord.</a:t>
            </a:r>
          </a:p>
          <a:p>
            <a:endParaRPr lang="ca-ES"/>
          </a:p>
          <a:p>
            <a:r>
              <a:rPr lang="ca-ES"/>
              <a:t>El seu vol esta controlat:</a:t>
            </a:r>
          </a:p>
          <a:p>
            <a:pPr lvl="1"/>
            <a:r>
              <a:rPr lang="ca-ES"/>
              <a:t>Autònomament per ordinadors a bord de l’aparell.</a:t>
            </a:r>
          </a:p>
          <a:p>
            <a:pPr lvl="1"/>
            <a:r>
              <a:rPr lang="ca-ES"/>
              <a:t>Sota el comandament remot d’un pilot a terra. També reben el nom de RPAS (Remotely Piloted Aircraft Systems).</a:t>
            </a:r>
          </a:p>
          <a:p>
            <a:pPr lvl="1"/>
            <a:endParaRPr lang="ca-ES"/>
          </a:p>
          <a:p>
            <a:pPr lvl="1"/>
            <a:r>
              <a:rPr lang="ca-ES"/>
              <a:t>Mixte. El vol esta controlat per un pilot remot, pero en cas de problemes com perdua de conexio, el ordinador agafa el control i el retorna a la base. </a:t>
            </a:r>
          </a:p>
        </p:txBody>
      </p:sp>
    </p:spTree>
    <p:extLst>
      <p:ext uri="{BB962C8B-B14F-4D97-AF65-F5344CB8AC3E}">
        <p14:creationId xmlns:p14="http://schemas.microsoft.com/office/powerpoint/2010/main" val="249684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ca-ES" dirty="0"/>
              <a:t>Global </a:t>
            </a:r>
            <a:r>
              <a:rPr lang="ca-ES" dirty="0" err="1"/>
              <a:t>Positioning</a:t>
            </a:r>
            <a:r>
              <a:rPr lang="ca-ES" dirty="0"/>
              <a:t> </a:t>
            </a:r>
            <a:r>
              <a:rPr lang="ca-ES" dirty="0" err="1"/>
              <a:t>System</a:t>
            </a:r>
            <a:endParaRPr lang="ca-ES" dirty="0"/>
          </a:p>
          <a:p>
            <a:pPr lvl="1"/>
            <a:r>
              <a:rPr lang="ca-ES" dirty="0">
                <a:solidFill>
                  <a:schemeClr val="tx1"/>
                </a:solidFill>
              </a:rPr>
              <a:t>Determines la posició a qualsevol lloc de la Terra amb uns metres de precisió</a:t>
            </a:r>
          </a:p>
          <a:p>
            <a:r>
              <a:rPr lang="ca-ES" dirty="0"/>
              <a:t>Xarxa de 27 (mínim per cobrir tota la Terra) satèl·lits que emeten senyals simultàniament </a:t>
            </a:r>
          </a:p>
          <a:p>
            <a:pPr lvl="1"/>
            <a:r>
              <a:rPr lang="ca-ES" dirty="0">
                <a:solidFill>
                  <a:schemeClr val="tx1"/>
                </a:solidFill>
              </a:rPr>
              <a:t>Quan un receptor les rep, interpreta la posició (geogràfica), velocitat i orientació. La senyal que poden emetre impedeix que puguem saber la posició sota terra o en edificis.</a:t>
            </a:r>
          </a:p>
          <a:p>
            <a:pPr lvl="1"/>
            <a:r>
              <a:rPr lang="ca-ES" dirty="0">
                <a:solidFill>
                  <a:schemeClr val="tx1"/>
                </a:solidFill>
              </a:rPr>
              <a:t>Mai “veiem” els 27 alhora. Depenent dels obstacles (muntanyes, edificis, arbres..), la qualitat del senyal serà millor o pitjor ja que el receptor “veurà” més o menys satèl·lits</a:t>
            </a:r>
          </a:p>
        </p:txBody>
      </p:sp>
      <p:pic>
        <p:nvPicPr>
          <p:cNvPr id="8" name="Picture 2" descr="http://www.gps.gov/multimedia/images/constellation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84784"/>
            <a:ext cx="2819995" cy="2405290"/>
          </a:xfrm>
          <a:prstGeom prst="rect">
            <a:avLst/>
          </a:prstGeom>
          <a:noFill/>
        </p:spPr>
      </p:pic>
      <p:pic>
        <p:nvPicPr>
          <p:cNvPr id="3076" name="Picture 4" descr="http://www.gpsfortoday.com/wp-content/uploads/2009/09/spot-gps-tracking-device-coverage-ma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149080"/>
            <a:ext cx="3336305" cy="1477507"/>
          </a:xfrm>
          <a:prstGeom prst="rect">
            <a:avLst/>
          </a:prstGeom>
          <a:noFill/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3009578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a-ES"/>
              <a:t>El receptor sap a on es troba calculant la distància que ha recorregut la senyal del satèl·lit per arribar al receptor.</a:t>
            </a:r>
          </a:p>
          <a:p>
            <a:r>
              <a:rPr lang="ca-ES"/>
              <a:t>La senyal que envia el satèl·lit inclou el temps en que ha sortit la senyal.  A l’arribar es calcula</a:t>
            </a:r>
          </a:p>
          <a:p>
            <a:pPr lvl="1"/>
            <a:r>
              <a:rPr lang="ca-ES"/>
              <a:t>R = c · Δt</a:t>
            </a:r>
          </a:p>
          <a:p>
            <a:r>
              <a:rPr lang="ca-ES"/>
              <a:t>Per fer la triangulació necessitem, com a mínim, 3 satèl·lits </a:t>
            </a:r>
            <a:r>
              <a:rPr lang="ca-ES" u="sng"/>
              <a:t>visibles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a-ES"/>
              <a:t>Exemple en 2D amb antenes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4221088"/>
            <a:ext cx="22383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060848"/>
            <a:ext cx="2648892" cy="232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3851920" y="5661248"/>
            <a:ext cx="864096" cy="432048"/>
          </a:xfrm>
          <a:prstGeom prst="rect">
            <a:avLst/>
          </a:prstGeom>
          <a:noFill/>
        </p:spPr>
        <p:txBody>
          <a:bodyPr vert="horz" wrap="none" rtlCol="0" anchor="b" anchorCtr="0">
            <a:normAutofit fontScale="85000" lnSpcReduction="2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a-ES" sz="32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932040" y="4725144"/>
            <a:ext cx="1152128" cy="648072"/>
          </a:xfrm>
          <a:prstGeom prst="rect">
            <a:avLst/>
          </a:prstGeom>
          <a:noFill/>
        </p:spPr>
        <p:txBody>
          <a:bodyPr vert="horz" wrap="square" rtlCol="0" anchor="b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a-ES"/>
              <a:t>Hi ha incertesa </a:t>
            </a:r>
            <a:r>
              <a:rPr lang="ca-ES">
                <a:sym typeface="Wingdings" pitchFamily="2" charset="2"/>
              </a:rPr>
              <a:t> Errors</a:t>
            </a:r>
            <a:endParaRPr lang="ca-E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826062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Aplicacions dels UAV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Imagina que tens una càmera volant</a:t>
            </a:r>
          </a:p>
          <a:p>
            <a:r>
              <a:rPr lang="ca-ES" dirty="0"/>
              <a:t>Per que la faries servir?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0582"/>
            <a:ext cx="9144000" cy="25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Misions de Busqueda i Rescat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31253" b="-31253"/>
          <a:stretch>
            <a:fillRect/>
          </a:stretch>
        </p:blipFill>
        <p:spPr>
          <a:xfrm>
            <a:off x="457200" y="1153964"/>
            <a:ext cx="8229600" cy="4876800"/>
          </a:xfrm>
        </p:spPr>
      </p:pic>
      <p:sp>
        <p:nvSpPr>
          <p:cNvPr id="5" name="Marcador de contenido 5"/>
          <p:cNvSpPr txBox="1">
            <a:spLocks/>
          </p:cNvSpPr>
          <p:nvPr/>
        </p:nvSpPr>
        <p:spPr>
          <a:xfrm>
            <a:off x="457200" y="4874257"/>
            <a:ext cx="8229600" cy="1602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a-ES">
              <a:hlinkClick r:id="rId3"/>
            </a:endParaRPr>
          </a:p>
          <a:p>
            <a:endParaRPr lang="ca-ES"/>
          </a:p>
          <a:p>
            <a:r>
              <a:rPr lang="ca-ES"/>
              <a:t>Indago</a:t>
            </a:r>
          </a:p>
          <a:p>
            <a:pPr lvl="1"/>
            <a:r>
              <a:rPr lang="ca-ES"/>
              <a:t>UAV de Lockheed Martin per missions civils</a:t>
            </a:r>
          </a:p>
          <a:p>
            <a:pPr lvl="1"/>
            <a:r>
              <a:rPr lang="ca-ES">
                <a:hlinkClick r:id="rId3"/>
              </a:rPr>
              <a:t>https://www.youtube.com/watch?v=3IiCrziMjbQ</a:t>
            </a:r>
            <a:endParaRPr lang="ca-ES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1139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Inspecció despres de desastres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56444" b="-56444"/>
          <a:stretch>
            <a:fillRect/>
          </a:stretch>
        </p:blipFill>
        <p:spPr>
          <a:xfrm>
            <a:off x="91439" y="2283156"/>
            <a:ext cx="9052561" cy="5364481"/>
          </a:xfrm>
        </p:spPr>
      </p:pic>
      <p:sp>
        <p:nvSpPr>
          <p:cNvPr id="5" name="CuadroTexto 4"/>
          <p:cNvSpPr txBox="1"/>
          <p:nvPr/>
        </p:nvSpPr>
        <p:spPr>
          <a:xfrm>
            <a:off x="468641" y="1762052"/>
            <a:ext cx="510256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 dirty="0"/>
              <a:t>Terratrèmols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Inundacions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Escapaments nuclears</a:t>
            </a:r>
          </a:p>
        </p:txBody>
      </p:sp>
    </p:spTree>
    <p:extLst>
      <p:ext uri="{BB962C8B-B14F-4D97-AF65-F5344CB8AC3E}">
        <p14:creationId xmlns:p14="http://schemas.microsoft.com/office/powerpoint/2010/main" val="2744061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Inspecció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rcRect t="-50778" b="-50778"/>
          <a:stretch>
            <a:fillRect/>
          </a:stretch>
        </p:blipFill>
        <p:spPr>
          <a:xfrm>
            <a:off x="457200" y="2641414"/>
            <a:ext cx="8229600" cy="4876800"/>
          </a:xfrm>
        </p:spPr>
      </p:pic>
      <p:sp>
        <p:nvSpPr>
          <p:cNvPr id="5" name="CuadroTexto 4"/>
          <p:cNvSpPr txBox="1"/>
          <p:nvPr/>
        </p:nvSpPr>
        <p:spPr>
          <a:xfrm>
            <a:off x="468641" y="1704842"/>
            <a:ext cx="5102563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a-ES" dirty="0"/>
              <a:t>Inspecció de sostres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Inspecció de ponts  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Agricultura de precisió</a:t>
            </a:r>
          </a:p>
          <a:p>
            <a:pPr marL="742950" lvl="1" indent="-285750">
              <a:buFont typeface="Arial"/>
              <a:buChar char="•"/>
            </a:pPr>
            <a:r>
              <a:rPr lang="es-ES" sz="1100" dirty="0">
                <a:hlinkClick r:id="rId4"/>
              </a:rPr>
              <a:t>https://www.youtube.com/watch?v=du7wJX6hEP4</a:t>
            </a:r>
            <a:endParaRPr lang="es-ES" sz="1100" dirty="0"/>
          </a:p>
          <a:p>
            <a:pPr marL="742950" lvl="1" indent="-285750">
              <a:buFont typeface="Arial"/>
              <a:buChar char="•"/>
            </a:pPr>
            <a:r>
              <a:rPr lang="es-ES" sz="1100" dirty="0">
                <a:hlinkClick r:id="rId5"/>
              </a:rPr>
              <a:t>https://www.youtube.com/watch?v=icjvpOWijRo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922144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Arquitectura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rcRect t="-11470" b="-11470"/>
          <a:stretch>
            <a:fillRect/>
          </a:stretch>
        </p:blipFill>
        <p:spPr>
          <a:xfrm>
            <a:off x="457200" y="1783272"/>
            <a:ext cx="8229600" cy="4876800"/>
          </a:xfrm>
        </p:spPr>
      </p:pic>
      <p:sp>
        <p:nvSpPr>
          <p:cNvPr id="5" name="CuadroTexto 4"/>
          <p:cNvSpPr txBox="1"/>
          <p:nvPr/>
        </p:nvSpPr>
        <p:spPr>
          <a:xfrm>
            <a:off x="468641" y="1762052"/>
            <a:ext cx="5102563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 err="1"/>
              <a:t>Mapejat</a:t>
            </a:r>
            <a:r>
              <a:rPr lang="ca-ES" dirty="0"/>
              <a:t> d’edificis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/>
              <a:t>Planificació de fabriques e infraestructures</a:t>
            </a:r>
          </a:p>
          <a:p>
            <a:pPr marL="285750" indent="-285750">
              <a:buFont typeface="Arial"/>
              <a:buChar char="•"/>
            </a:pPr>
            <a:endParaRPr lang="ca-ES" dirty="0"/>
          </a:p>
          <a:p>
            <a:pPr marL="285750" indent="-285750">
              <a:buFont typeface="Arial"/>
              <a:buChar char="•"/>
            </a:pPr>
            <a:r>
              <a:rPr lang="ca-ES" dirty="0">
                <a:hlinkClick r:id="rId4"/>
              </a:rPr>
              <a:t>https://www.youtube.com/watch?v=IreErPZXotk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39975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Transport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-45485" b="-45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04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Recerca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Detecció e identificació de meduses a la platja</a:t>
            </a:r>
          </a:p>
          <a:p>
            <a:pPr lvl="1"/>
            <a:endParaRPr lang="ca-ES" dirty="0"/>
          </a:p>
          <a:p>
            <a:pPr lvl="1"/>
            <a:endParaRPr lang="ca-ES" dirty="0"/>
          </a:p>
          <a:p>
            <a:pPr lvl="1"/>
            <a:endParaRPr lang="ca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92" y="2166804"/>
            <a:ext cx="3469978" cy="23127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666" y="2166803"/>
            <a:ext cx="3425134" cy="22828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666" y="4492989"/>
            <a:ext cx="3425134" cy="22828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94" y="4492989"/>
            <a:ext cx="3453482" cy="23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5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Recerca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Integració en la Espai Aeri</a:t>
            </a:r>
          </a:p>
          <a:p>
            <a:pPr lvl="1"/>
            <a:r>
              <a:rPr lang="ca-ES"/>
              <a:t>Ser capaç de tindre volant simultaneament drones i avions normals </a:t>
            </a:r>
          </a:p>
          <a:p>
            <a:pPr lvl="1"/>
            <a:endParaRPr lang="ca-ES"/>
          </a:p>
          <a:p>
            <a:pPr lvl="1"/>
            <a:endParaRPr lang="ca-ES"/>
          </a:p>
          <a:p>
            <a:pPr lvl="1"/>
            <a:endParaRPr lang="ca-ES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69" y="2554837"/>
            <a:ext cx="6279764" cy="40480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665688" y="6441796"/>
            <a:ext cx="449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/>
              <a:t>Simulador ISIS del grup Icarus de la  UPC</a:t>
            </a:r>
          </a:p>
        </p:txBody>
      </p:sp>
    </p:spTree>
    <p:extLst>
      <p:ext uri="{BB962C8B-B14F-4D97-AF65-F5344CB8AC3E}">
        <p14:creationId xmlns:p14="http://schemas.microsoft.com/office/powerpoint/2010/main" val="31117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Historia del UAV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5786766" cy="4876800"/>
          </a:xfrm>
        </p:spPr>
        <p:txBody>
          <a:bodyPr>
            <a:normAutofit/>
          </a:bodyPr>
          <a:lstStyle/>
          <a:p>
            <a:r>
              <a:rPr lang="ca-ES" sz="2000" dirty="0"/>
              <a:t>Des dels inicis de l'aeronàutica (fins i tot abans de l’avió) es van veure clars els perills per l’esser humà, i la possibilitat de fer servir enginys no tripulats per segons quines tasques, per exemple realitzar fotografies amb cometes.</a:t>
            </a:r>
          </a:p>
          <a:p>
            <a:endParaRPr lang="ca-ES" sz="2000" dirty="0"/>
          </a:p>
          <a:p>
            <a:r>
              <a:rPr lang="ca-ES" sz="2000" dirty="0"/>
              <a:t>El primer fet documentat es el bombardeig de Venècia pels austríacs el 22 d’agost de 1849 mitjançant globus aerostàtics no tripulats.</a:t>
            </a:r>
          </a:p>
          <a:p>
            <a:endParaRPr lang="ca-ES" sz="2000" dirty="0"/>
          </a:p>
          <a:p>
            <a:r>
              <a:rPr lang="ca-ES" sz="2000" dirty="0" err="1"/>
              <a:t>Nikola</a:t>
            </a:r>
            <a:r>
              <a:rPr lang="ca-ES" sz="2000" dirty="0"/>
              <a:t> Tesla va demostrar al 1898 el control remot d’un vaixell mitjançant ones de radio marcant l’inici del </a:t>
            </a:r>
            <a:r>
              <a:rPr lang="ca-ES" sz="2000" dirty="0" err="1"/>
              <a:t>radiocontrol</a:t>
            </a:r>
            <a:r>
              <a:rPr lang="ca-ES" sz="2000" dirty="0"/>
              <a:t> i la robòtica moderna.</a:t>
            </a:r>
          </a:p>
          <a:p>
            <a:endParaRPr lang="ca-ES" sz="2000" dirty="0"/>
          </a:p>
          <a:p>
            <a:endParaRPr lang="ca-E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61" y="3409691"/>
            <a:ext cx="2346007" cy="33453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281" y="926796"/>
            <a:ext cx="1792508" cy="24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0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Fa referència als sistemes</a:t>
            </a:r>
            <a:br>
              <a:rPr lang="ca-ES" dirty="0"/>
            </a:br>
            <a:r>
              <a:rPr lang="ca-ES" dirty="0"/>
              <a:t>de comunicacions, sistemes de</a:t>
            </a:r>
            <a:br>
              <a:rPr lang="ca-ES" dirty="0"/>
            </a:br>
            <a:r>
              <a:rPr lang="ca-ES" dirty="0"/>
              <a:t>navegació, indicadors i elements de control de la nau.</a:t>
            </a:r>
          </a:p>
          <a:p>
            <a:r>
              <a:rPr lang="ca-ES" dirty="0"/>
              <a:t>En general, “l’aviònica” d’una aeronau inclou:</a:t>
            </a:r>
          </a:p>
          <a:p>
            <a:pPr lvl="1"/>
            <a:r>
              <a:rPr lang="ca-ES" dirty="0"/>
              <a:t>Des de qualsevol LED o sensor als sistemes de pilot automàtic.</a:t>
            </a:r>
          </a:p>
          <a:p>
            <a:pPr lvl="1"/>
            <a:r>
              <a:rPr lang="ca-ES" dirty="0"/>
              <a:t>Sistemes de comunicacions, navegació, monitoratge, controls de l’aeronau, “</a:t>
            </a:r>
            <a:r>
              <a:rPr lang="ca-ES" dirty="0" err="1"/>
              <a:t>Collision</a:t>
            </a:r>
            <a:r>
              <a:rPr lang="ca-ES" dirty="0"/>
              <a:t> </a:t>
            </a:r>
            <a:r>
              <a:rPr lang="ca-ES" dirty="0" err="1"/>
              <a:t>avoidance</a:t>
            </a:r>
            <a:r>
              <a:rPr lang="ca-ES" dirty="0"/>
              <a:t>”, caixes negres, meteorologia i Flight Management System.</a:t>
            </a:r>
          </a:p>
          <a:p>
            <a:r>
              <a:rPr lang="ca-ES" dirty="0"/>
              <a:t>Tota </a:t>
            </a:r>
            <a:r>
              <a:rPr lang="ca-ES" dirty="0" err="1"/>
              <a:t>l’informació</a:t>
            </a:r>
            <a:r>
              <a:rPr lang="ca-ES" dirty="0"/>
              <a:t> es plasma en el </a:t>
            </a:r>
            <a:r>
              <a:rPr lang="ca-ES" dirty="0" err="1"/>
              <a:t>Cockpit</a:t>
            </a:r>
            <a:endParaRPr lang="ca-ES" dirty="0"/>
          </a:p>
        </p:txBody>
      </p:sp>
      <p:pic>
        <p:nvPicPr>
          <p:cNvPr id="1026" name="Picture 2" descr="http://www.cleansky.eu/sites/default/files/illustrations/focus/power-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3175" y="0"/>
            <a:ext cx="2790825" cy="2352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623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r>
              <a:rPr lang="es-ES" dirty="0"/>
              <a:t> (</a:t>
            </a:r>
            <a:r>
              <a:rPr lang="es-ES" dirty="0" err="1"/>
              <a:t>Cockpit</a:t>
            </a:r>
            <a:r>
              <a:rPr lang="es-ES" dirty="0"/>
              <a:t>)</a:t>
            </a:r>
          </a:p>
        </p:txBody>
      </p:sp>
      <p:pic>
        <p:nvPicPr>
          <p:cNvPr id="9" name="Picture 9" descr="http://upload.wikimedia.org/wikipedia/commons/1/16/STS122_Atlanti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2990153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cdn.visualnews.com/wp-content/uploads/2013/03/Endeavour_flight_deck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388" y="1412776"/>
            <a:ext cx="5508612" cy="3672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CuadroTexto"/>
          <p:cNvSpPr txBox="1"/>
          <p:nvPr/>
        </p:nvSpPr>
        <p:spPr>
          <a:xfrm flipH="1">
            <a:off x="4355976" y="537321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Shuttle</a:t>
            </a:r>
            <a:r>
              <a:rPr lang="es-ES" dirty="0"/>
              <a:t>, NASA</a:t>
            </a:r>
          </a:p>
        </p:txBody>
      </p:sp>
    </p:spTree>
    <p:extLst>
      <p:ext uri="{BB962C8B-B14F-4D97-AF65-F5344CB8AC3E}">
        <p14:creationId xmlns:p14="http://schemas.microsoft.com/office/powerpoint/2010/main" val="2870172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r>
              <a:rPr lang="es-ES" dirty="0"/>
              <a:t> (</a:t>
            </a:r>
            <a:r>
              <a:rPr lang="es-ES" dirty="0" err="1"/>
              <a:t>Cockpit</a:t>
            </a:r>
            <a:r>
              <a:rPr lang="es-ES" dirty="0"/>
              <a:t>)</a:t>
            </a:r>
          </a:p>
        </p:txBody>
      </p:sp>
      <p:pic>
        <p:nvPicPr>
          <p:cNvPr id="7" name="Picture 2" descr="http://www.freewebs.com/shamrock075/a320%20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4790536" cy="3239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3" name="Picture 7" descr="http://img.planespotters.net/photo/373000/original/EC-LUO-Vueling-Airbus-A320-200_PlanespottersNet_3734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205415"/>
            <a:ext cx="4680520" cy="3174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CuadroTexto"/>
          <p:cNvSpPr txBox="1"/>
          <p:nvPr/>
        </p:nvSpPr>
        <p:spPr>
          <a:xfrm>
            <a:off x="1403648" y="5157192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A320, Airbus</a:t>
            </a:r>
          </a:p>
        </p:txBody>
      </p:sp>
    </p:spTree>
    <p:extLst>
      <p:ext uri="{BB962C8B-B14F-4D97-AF65-F5344CB8AC3E}">
        <p14:creationId xmlns:p14="http://schemas.microsoft.com/office/powerpoint/2010/main" val="2594893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21652" t="11850" r="21292" b="15209"/>
          <a:stretch>
            <a:fillRect/>
          </a:stretch>
        </p:blipFill>
        <p:spPr bwMode="auto">
          <a:xfrm>
            <a:off x="251520" y="2996952"/>
            <a:ext cx="4909068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21292" t="8679" r="19869" b="12038"/>
          <a:stretch>
            <a:fillRect/>
          </a:stretch>
        </p:blipFill>
        <p:spPr bwMode="auto">
          <a:xfrm>
            <a:off x="5364088" y="1484784"/>
            <a:ext cx="3516870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898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82" t="10178" r="20481" b="13454"/>
          <a:stretch>
            <a:fillRect/>
          </a:stretch>
        </p:blipFill>
        <p:spPr bwMode="auto">
          <a:xfrm>
            <a:off x="755576" y="1123914"/>
            <a:ext cx="7884368" cy="5401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2627784" y="220486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Radar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115616" y="206084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Horitzó</a:t>
            </a:r>
            <a:r>
              <a:rPr lang="es-ES" dirty="0"/>
              <a:t> Artificial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779912" y="1844824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Flight Management </a:t>
            </a:r>
            <a:r>
              <a:rPr lang="es-ES" dirty="0" err="1"/>
              <a:t>System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945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51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8587" r="20481" b="11863"/>
          <a:stretch>
            <a:fillRect/>
          </a:stretch>
        </p:blipFill>
        <p:spPr bwMode="auto">
          <a:xfrm>
            <a:off x="0" y="1556792"/>
            <a:ext cx="4824536" cy="36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4032" t="10454" r="33869" b="12766"/>
          <a:stretch>
            <a:fillRect/>
          </a:stretch>
        </p:blipFill>
        <p:spPr bwMode="auto">
          <a:xfrm>
            <a:off x="4967536" y="2060848"/>
            <a:ext cx="4176464" cy="4536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1883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Horitzó Artificial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a-ES"/>
              <a:t>Mostra l’actitud que té l’avió respecte l’horitzó. A partir d’aquest, el pilot sap com s’està comportant l’aeronau.</a:t>
            </a:r>
          </a:p>
          <a:p>
            <a:r>
              <a:rPr lang="ca-ES"/>
              <a:t>Podem obtenir els angles de pitch i roll (balanceig i capcineig)</a:t>
            </a:r>
          </a:p>
        </p:txBody>
      </p:sp>
      <p:pic>
        <p:nvPicPr>
          <p:cNvPr id="7" name="Picture 2" descr="http://upload.wikimedia.org/wikipedia/commons/c/c5/VMS_Artificial_Horizo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738983"/>
            <a:ext cx="4038600" cy="424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3133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Horitzó</a:t>
            </a:r>
            <a:r>
              <a:rPr lang="es-ES" dirty="0"/>
              <a:t> Artificial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a-ES" dirty="0"/>
              <a:t>El pilot coneix com està encarat l’avió respecte un horitzó fictici que representa l’estabilitat, paral·lel al terra i amb inclinació de 0 graus.</a:t>
            </a:r>
          </a:p>
          <a:p>
            <a:r>
              <a:rPr lang="ca-ES" dirty="0"/>
              <a:t>L’horitzó està representat de manera fixa amb la línia horitzontal vermella.</a:t>
            </a:r>
          </a:p>
          <a:p>
            <a:r>
              <a:rPr lang="ca-ES" dirty="0"/>
              <a:t>L’esfera interior mostra l’angle de capcineig i l’exterior el de balanceig.</a:t>
            </a:r>
          </a:p>
        </p:txBody>
      </p:sp>
      <p:pic>
        <p:nvPicPr>
          <p:cNvPr id="34818" name="Picture 2" descr="C:\Users\Tonii\Desktop\Pràctiques Parrot\ppt's pràctiques\7-24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4246368" cy="4997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8075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Robomaster</a:t>
            </a:r>
            <a:r>
              <a:rPr lang="ca-ES" dirty="0"/>
              <a:t> TT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ca-ES" dirty="0"/>
          </a:p>
        </p:txBody>
      </p:sp>
      <p:pic>
        <p:nvPicPr>
          <p:cNvPr id="5" name="Picture 2" descr="RoboMaster TT">
            <a:extLst>
              <a:ext uri="{FF2B5EF4-FFF2-40B4-BE49-F238E27FC236}">
                <a16:creationId xmlns:a16="http://schemas.microsoft.com/office/drawing/2014/main" id="{F9A6291B-6663-02C6-AD69-1234A324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6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Historia del UAV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5786766" cy="4876800"/>
          </a:xfrm>
        </p:spPr>
        <p:txBody>
          <a:bodyPr>
            <a:normAutofit fontScale="92500" lnSpcReduction="20000"/>
          </a:bodyPr>
          <a:lstStyle/>
          <a:p>
            <a:r>
              <a:rPr lang="ca-ES" sz="2000" dirty="0"/>
              <a:t>Els primers intents de fer un vehicle que voles autònomament daten de 1916 quan A.M. </a:t>
            </a:r>
            <a:r>
              <a:rPr lang="ca-ES" sz="2000" dirty="0" err="1"/>
              <a:t>Low</a:t>
            </a:r>
            <a:r>
              <a:rPr lang="ca-ES" sz="2000" dirty="0"/>
              <a:t> va intentar fer un objectiu aeri o </a:t>
            </a:r>
            <a:r>
              <a:rPr lang="ca-ES" sz="2000" i="1" dirty="0" err="1"/>
              <a:t>target</a:t>
            </a:r>
            <a:r>
              <a:rPr lang="ca-ES" sz="2000" dirty="0"/>
              <a:t> (per poder practicar tir pels pilots de combat)</a:t>
            </a:r>
          </a:p>
          <a:p>
            <a:endParaRPr lang="ca-ES" sz="2000" dirty="0"/>
          </a:p>
          <a:p>
            <a:r>
              <a:rPr lang="ca-ES" sz="2000" dirty="0"/>
              <a:t>Al 1935 Reginald </a:t>
            </a:r>
            <a:r>
              <a:rPr lang="ca-ES" sz="2000" dirty="0" err="1"/>
              <a:t>Denny</a:t>
            </a:r>
            <a:r>
              <a:rPr lang="ca-ES" sz="2000" dirty="0"/>
              <a:t>, un actor interessat en el radio control va fer diversos prototips del </a:t>
            </a:r>
            <a:r>
              <a:rPr lang="ca-ES" sz="2000" dirty="0" err="1"/>
              <a:t>Radioplane</a:t>
            </a:r>
            <a:r>
              <a:rPr lang="ca-ES" sz="2000" dirty="0"/>
              <a:t> pel mateix objectiu.</a:t>
            </a:r>
          </a:p>
          <a:p>
            <a:pPr lvl="1"/>
            <a:r>
              <a:rPr lang="ca-ES" sz="1800" dirty="0"/>
              <a:t>Per cert, Marilyn Monroe treballava a aquesta fabrica quan va ser descoberta</a:t>
            </a:r>
          </a:p>
          <a:p>
            <a:pPr lvl="1"/>
            <a:endParaRPr lang="ca-ES" sz="2000" dirty="0"/>
          </a:p>
          <a:p>
            <a:r>
              <a:rPr lang="ca-ES" sz="2000" dirty="0"/>
              <a:t>Al 1989 va aparèixer el GNAT-750 també conegut com </a:t>
            </a:r>
            <a:r>
              <a:rPr lang="ca-ES" sz="2000" dirty="0" err="1"/>
              <a:t>Predator</a:t>
            </a:r>
            <a:r>
              <a:rPr lang="ca-ES" sz="2000" dirty="0"/>
              <a:t>, equipat amb GPS i possiblement l’inici de la tecnologia UAV moderna. </a:t>
            </a:r>
          </a:p>
          <a:p>
            <a:endParaRPr lang="ca-ES" sz="2000" dirty="0"/>
          </a:p>
          <a:p>
            <a:r>
              <a:rPr lang="ca-ES" sz="2000" dirty="0"/>
              <a:t>En els 90, la popularització de la electrònica de consum (sobretot als mòbils) va fer abaratir el costs de diversos components popularitzant aquesta tecnologia també pel sector oci.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66" y="1647232"/>
            <a:ext cx="2696416" cy="32410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414" y="5247026"/>
            <a:ext cx="3036967" cy="13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6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Tipus de drones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75329"/>
            <a:ext cx="2919080" cy="2333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2611346" cy="18514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605" y="4375329"/>
            <a:ext cx="3764395" cy="2333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886" y="1600200"/>
            <a:ext cx="3245114" cy="21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7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Tipus: Ala fixa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369550" cy="4876800"/>
          </a:xfrm>
        </p:spPr>
        <p:txBody>
          <a:bodyPr>
            <a:normAutofit/>
          </a:bodyPr>
          <a:lstStyle/>
          <a:p>
            <a:r>
              <a:rPr lang="ca-ES" sz="1800" dirty="0"/>
              <a:t>Configuració més típica per aparells tripulats</a:t>
            </a:r>
          </a:p>
          <a:p>
            <a:r>
              <a:rPr lang="ca-ES" sz="1800" dirty="0"/>
              <a:t>Les ales proporcionen sustentació, millorant el rendiment del aparell</a:t>
            </a:r>
          </a:p>
          <a:p>
            <a:r>
              <a:rPr lang="ca-ES" sz="1800" dirty="0"/>
              <a:t>Pilotatge més senzill que altres tipus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11" y="1680291"/>
            <a:ext cx="5700771" cy="40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Tipus: Ala rotativa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369550" cy="4876800"/>
          </a:xfrm>
        </p:spPr>
        <p:txBody>
          <a:bodyPr>
            <a:normAutofit/>
          </a:bodyPr>
          <a:lstStyle/>
          <a:p>
            <a:r>
              <a:rPr lang="ca-ES" sz="1800" dirty="0"/>
              <a:t>Permeten enlairaments i aterratges vertical (VTOL)</a:t>
            </a:r>
          </a:p>
          <a:p>
            <a:r>
              <a:rPr lang="ca-ES" sz="1800" dirty="0"/>
              <a:t>Capacitat de mantenir-se “quiets” (</a:t>
            </a:r>
            <a:r>
              <a:rPr lang="ca-ES" sz="1800" dirty="0" err="1"/>
              <a:t>hover</a:t>
            </a:r>
            <a:r>
              <a:rPr lang="ca-ES" sz="1800" dirty="0"/>
              <a:t>) </a:t>
            </a:r>
          </a:p>
          <a:p>
            <a:r>
              <a:rPr lang="ca-ES" sz="1800" dirty="0"/>
              <a:t>No planegen</a:t>
            </a:r>
          </a:p>
          <a:p>
            <a:r>
              <a:rPr lang="ca-ES" sz="1800" dirty="0"/>
              <a:t>Autonomia més limitada</a:t>
            </a:r>
          </a:p>
          <a:p>
            <a:r>
              <a:rPr lang="ca-ES" sz="1800" dirty="0"/>
              <a:t>Pilotatge i manteniment complexos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24" y="1727729"/>
            <a:ext cx="6317249" cy="42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0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Tipus: </a:t>
            </a:r>
            <a:r>
              <a:rPr lang="ca-ES" dirty="0" err="1"/>
              <a:t>Multirotors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369550" cy="4876800"/>
          </a:xfrm>
        </p:spPr>
        <p:txBody>
          <a:bodyPr>
            <a:normAutofit/>
          </a:bodyPr>
          <a:lstStyle/>
          <a:p>
            <a:r>
              <a:rPr lang="ca-ES" sz="1800" dirty="0"/>
              <a:t>La miniaturització de l'electrònica i els motors ha permès incloure múltiples rotors. </a:t>
            </a:r>
          </a:p>
          <a:p>
            <a:r>
              <a:rPr lang="ca-ES" sz="1800" dirty="0"/>
              <a:t>Similars al d’ala rotativa però amb un control més senzill sobretot per un ordinador.</a:t>
            </a:r>
          </a:p>
          <a:p>
            <a:r>
              <a:rPr lang="ca-ES" sz="1800" dirty="0"/>
              <a:t>Simetria dels motors permeten nous moviments.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74" y="1524000"/>
            <a:ext cx="5850254" cy="46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8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Tipus: Híbrids o VTOL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2369550" cy="4876800"/>
          </a:xfrm>
        </p:spPr>
        <p:txBody>
          <a:bodyPr>
            <a:normAutofit lnSpcReduction="10000"/>
          </a:bodyPr>
          <a:lstStyle/>
          <a:p>
            <a:r>
              <a:rPr lang="ca-ES" sz="1800" dirty="0"/>
              <a:t>Intenten </a:t>
            </a:r>
            <a:r>
              <a:rPr lang="ca-ES" sz="1800" dirty="0" err="1"/>
              <a:t>obtindre</a:t>
            </a:r>
            <a:r>
              <a:rPr lang="ca-ES" sz="1800" dirty="0"/>
              <a:t> les avantatges dels d’ala fixa i ala rotativa.</a:t>
            </a:r>
          </a:p>
          <a:p>
            <a:r>
              <a:rPr lang="ca-ES" sz="1800" dirty="0"/>
              <a:t>Tindre ala rotativa per permetre VTOL.</a:t>
            </a:r>
          </a:p>
          <a:p>
            <a:r>
              <a:rPr lang="ca-ES" sz="1800" dirty="0"/>
              <a:t>Capaç de canviar a una configuració d’ala fixa (típicament girant els rotors) per millorar l’autonomia.</a:t>
            </a:r>
            <a:endParaRPr lang="ca-ES" sz="1400" dirty="0"/>
          </a:p>
          <a:p>
            <a:r>
              <a:rPr lang="ca-ES" sz="1800" dirty="0"/>
              <a:t>Transició complexa entre els dos modes de vol.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929" y="1600199"/>
            <a:ext cx="5834379" cy="36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8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Claridad.thmx</Template>
  <TotalTime>481</TotalTime>
  <Words>1641</Words>
  <Application>Microsoft Macintosh PowerPoint</Application>
  <PresentationFormat>Presentación en pantalla (4:3)</PresentationFormat>
  <Paragraphs>204</Paragraphs>
  <Slides>38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Arial</vt:lpstr>
      <vt:lpstr>Calibri</vt:lpstr>
      <vt:lpstr>Wingdings</vt:lpstr>
      <vt:lpstr>Claridad</vt:lpstr>
      <vt:lpstr>Drons</vt:lpstr>
      <vt:lpstr>Que es un Drone o UAV?</vt:lpstr>
      <vt:lpstr>Historia del UAV</vt:lpstr>
      <vt:lpstr>Historia del UAV</vt:lpstr>
      <vt:lpstr>Tipus de drones</vt:lpstr>
      <vt:lpstr>Tipus: Ala fixa</vt:lpstr>
      <vt:lpstr>Tipus: Ala rotativa</vt:lpstr>
      <vt:lpstr>Tipus: Multirotors</vt:lpstr>
      <vt:lpstr>Tipus: Híbrids o VTOL</vt:lpstr>
      <vt:lpstr>Actituds de l’avió</vt:lpstr>
      <vt:lpstr>Components d’un UAV</vt:lpstr>
      <vt:lpstr>Components d’un UAV</vt:lpstr>
      <vt:lpstr>Components d’un UAV</vt:lpstr>
      <vt:lpstr>Presentación de PowerPoint</vt:lpstr>
      <vt:lpstr>Presentación de PowerPoint</vt:lpstr>
      <vt:lpstr>Sensors</vt:lpstr>
      <vt:lpstr>Acelerometre</vt:lpstr>
      <vt:lpstr>Giroscopi</vt:lpstr>
      <vt:lpstr>Giroscopi</vt:lpstr>
      <vt:lpstr>GPS</vt:lpstr>
      <vt:lpstr>GPS</vt:lpstr>
      <vt:lpstr>Aplicacions dels UAV</vt:lpstr>
      <vt:lpstr>Misions de Busqueda i Rescat</vt:lpstr>
      <vt:lpstr>Inspecció despres de desastres</vt:lpstr>
      <vt:lpstr>Inspecció</vt:lpstr>
      <vt:lpstr>Arquitectura</vt:lpstr>
      <vt:lpstr>Transport</vt:lpstr>
      <vt:lpstr>Recerca</vt:lpstr>
      <vt:lpstr>Recerca</vt:lpstr>
      <vt:lpstr>Aviònica</vt:lpstr>
      <vt:lpstr>Aviònica (Cockpit)</vt:lpstr>
      <vt:lpstr>Aviònica (Cockpit)</vt:lpstr>
      <vt:lpstr>Aviònica</vt:lpstr>
      <vt:lpstr>Aviònica</vt:lpstr>
      <vt:lpstr>Aviònica</vt:lpstr>
      <vt:lpstr>Horitzó Artificial</vt:lpstr>
      <vt:lpstr>Horitzó Artificial</vt:lpstr>
      <vt:lpstr>Robomaster TT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</dc:title>
  <dc:creator>Juan López Rubio</dc:creator>
  <cp:lastModifiedBy>Juan López Rubio</cp:lastModifiedBy>
  <cp:revision>30</cp:revision>
  <dcterms:created xsi:type="dcterms:W3CDTF">2015-07-02T03:38:46Z</dcterms:created>
  <dcterms:modified xsi:type="dcterms:W3CDTF">2023-03-20T08:00:10Z</dcterms:modified>
</cp:coreProperties>
</file>